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7" r:id="rId5"/>
    <p:sldId id="258" r:id="rId6"/>
    <p:sldId id="259" r:id="rId7"/>
    <p:sldId id="260" r:id="rId8"/>
    <p:sldId id="268" r:id="rId9"/>
    <p:sldId id="263" r:id="rId10"/>
    <p:sldId id="261" r:id="rId11"/>
    <p:sldId id="262" r:id="rId12"/>
    <p:sldId id="269" r:id="rId13"/>
    <p:sldId id="264" r:id="rId14"/>
    <p:sldId id="265" r:id="rId15"/>
    <p:sldId id="266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 autoAdjust="0"/>
    <p:restoredTop sz="94627" autoAdjust="0"/>
  </p:normalViewPr>
  <p:slideViewPr>
    <p:cSldViewPr snapToGrid="0">
      <p:cViewPr varScale="1">
        <p:scale>
          <a:sx n="69" d="100"/>
          <a:sy n="69" d="100"/>
        </p:scale>
        <p:origin x="1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1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2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07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09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6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31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7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33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55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3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6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39426-73CF-4ECA-AD2C-04FC94AD66D3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C46E-7739-42CE-A92C-119A966A2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4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8849" y="1302327"/>
            <a:ext cx="10817156" cy="307423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организации, подведомственные министерству здравоохранения Иркутской области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профилю «психиатрия и «наркология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6449" y="178637"/>
            <a:ext cx="11089532" cy="99899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Межрегиональное мероприятие</a:t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«ЯРМАРКА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ВАКАНСИЙ»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56872" y="4491554"/>
            <a:ext cx="7729537" cy="1352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Трященко Елена Владимировна</a:t>
            </a:r>
          </a:p>
          <a:p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главного врача по КЭР </a:t>
            </a:r>
            <a:endParaRPr lang="en-US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ОГБУЗ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«ИОПНД»</a:t>
            </a:r>
          </a:p>
          <a:p>
            <a:endParaRPr lang="ru-RU" sz="31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5700713"/>
            <a:ext cx="5392366" cy="998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декабря 2018 г</a:t>
            </a:r>
            <a:br>
              <a:rPr lang="ru-RU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Чита</a:t>
            </a:r>
            <a:endParaRPr lang="ru-RU" sz="3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9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186" y="0"/>
            <a:ext cx="11906656" cy="1074569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социальной поддержки специалистов: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373" y="1074570"/>
            <a:ext cx="11770469" cy="5395504"/>
          </a:xfrm>
        </p:spPr>
        <p:txBody>
          <a:bodyPr>
            <a:normAutofit fontScale="85000" lnSpcReduction="20000"/>
          </a:bodyPr>
          <a:lstStyle/>
          <a:p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 муниципальное  жилье (квартира) по договору социального  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найма;</a:t>
            </a:r>
          </a:p>
          <a:p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«подъемные» – 50 000 рублей;</a:t>
            </a:r>
          </a:p>
          <a:p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работающим в районах, приравненных к крайнему северу,  выплачивается процентная надбавка  к заработной плате  - 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листков временной нетрудоспособности;</a:t>
            </a:r>
          </a:p>
          <a:p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отпуск за работу во вредных условиях труда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не реже одного раза в 5 лет в течение 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464" y="365125"/>
            <a:ext cx="11673191" cy="132556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ОГБУЗ «Усть-Илимский психоневрологический диспансер»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259" y="210271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врач: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Валеева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Викторовна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666673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Иркутская область,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Усть-Илимск, ул. Наймушина, д. 34/2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 (39535)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6-64-05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uipnd@yandex.ru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 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uiopnd.ru</a:t>
            </a:r>
            <a:endParaRPr lang="ru-RU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959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6580"/>
            <a:ext cx="10515600" cy="4673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241743"/>
              </p:ext>
            </p:extLst>
          </p:nvPr>
        </p:nvGraphicFramePr>
        <p:xfrm>
          <a:off x="354649" y="928049"/>
          <a:ext cx="11482702" cy="555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9969">
                  <a:extLst>
                    <a:ext uri="{9D8B030D-6E8A-4147-A177-3AD203B41FA5}">
                      <a16:colId xmlns:a16="http://schemas.microsoft.com/office/drawing/2014/main" val="816653677"/>
                    </a:ext>
                  </a:extLst>
                </a:gridCol>
                <a:gridCol w="4378037">
                  <a:extLst>
                    <a:ext uri="{9D8B030D-6E8A-4147-A177-3AD203B41FA5}">
                      <a16:colId xmlns:a16="http://schemas.microsoft.com/office/drawing/2014/main" val="1434161061"/>
                    </a:ext>
                  </a:extLst>
                </a:gridCol>
                <a:gridCol w="2374696">
                  <a:extLst>
                    <a:ext uri="{9D8B030D-6E8A-4147-A177-3AD203B41FA5}">
                      <a16:colId xmlns:a16="http://schemas.microsoft.com/office/drawing/2014/main" val="827223339"/>
                    </a:ext>
                  </a:extLst>
                </a:gridCol>
              </a:tblGrid>
              <a:tr h="426701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244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главного врача по экономическим вопросам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Поздеева Раиса Валентиновна</a:t>
                      </a:r>
                    </a:p>
                    <a:p>
                      <a:pPr algn="ctr"/>
                      <a:endParaRPr lang="ru-RU" sz="2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39535-70-311</a:t>
                      </a:r>
                      <a:endParaRPr lang="ru-RU" sz="2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9938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диспансерным </a:t>
                      </a:r>
                      <a:r>
                        <a:rPr lang="ru-RU" sz="225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аркологическим </a:t>
                      </a:r>
                      <a:r>
                        <a:rPr lang="ru-RU" sz="22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Зыков Василий Анатольевич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39535-74-366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7173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диспансерным психиатрическим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Давлаталиев Тодджитдин Гоибназарович</a:t>
                      </a:r>
                    </a:p>
                    <a:p>
                      <a:pPr algn="ctr"/>
                      <a:endParaRPr lang="ru-RU" sz="2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39535-76-245</a:t>
                      </a:r>
                    </a:p>
                    <a:p>
                      <a:pPr algn="ctr"/>
                      <a:endParaRPr lang="ru-RU" sz="2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34293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диспансерным психиатрическим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отделением №3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Железнодорожный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Кондратьев Антон Сергеевич</a:t>
                      </a:r>
                    </a:p>
                    <a:p>
                      <a:pPr algn="ctr"/>
                      <a:endParaRPr lang="ru-RU" sz="2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+ 7 39535-68-707</a:t>
                      </a:r>
                    </a:p>
                    <a:p>
                      <a:pPr algn="ctr"/>
                      <a:endParaRPr lang="ru-RU" sz="2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7222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 кадров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Зайцева Ольга Анатольевна</a:t>
                      </a:r>
                      <a:endParaRPr lang="ru-RU" sz="2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</a:t>
                      </a:r>
                      <a:r>
                        <a:rPr lang="ru-RU" sz="225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39535-66-771</a:t>
                      </a:r>
                      <a:endParaRPr lang="ru-RU" sz="22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5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008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292" y="15730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вакансии: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345580"/>
              </p:ext>
            </p:extLst>
          </p:nvPr>
        </p:nvGraphicFramePr>
        <p:xfrm>
          <a:off x="486384" y="1825623"/>
          <a:ext cx="10867416" cy="441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507">
                  <a:extLst>
                    <a:ext uri="{9D8B030D-6E8A-4147-A177-3AD203B41FA5}">
                      <a16:colId xmlns:a16="http://schemas.microsoft.com/office/drawing/2014/main" val="816653677"/>
                    </a:ext>
                  </a:extLst>
                </a:gridCol>
                <a:gridCol w="2577437">
                  <a:extLst>
                    <a:ext uri="{9D8B030D-6E8A-4147-A177-3AD203B41FA5}">
                      <a16:colId xmlns:a16="http://schemas.microsoft.com/office/drawing/2014/main" val="1434161061"/>
                    </a:ext>
                  </a:extLst>
                </a:gridCol>
                <a:gridCol w="3622472">
                  <a:extLst>
                    <a:ext uri="{9D8B030D-6E8A-4147-A177-3AD203B41FA5}">
                      <a16:colId xmlns:a16="http://schemas.microsoft.com/office/drawing/2014/main" val="827223339"/>
                    </a:ext>
                  </a:extLst>
                </a:gridCol>
              </a:tblGrid>
              <a:tr h="11048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К-во вакантных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врача-специалиста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2447"/>
                  </a:ext>
                </a:extLst>
              </a:tr>
              <a:tr h="110488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психиатр-нарколог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81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891997"/>
                  </a:ext>
                </a:extLst>
              </a:tr>
              <a:tr h="110488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сихиатр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81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99384"/>
                  </a:ext>
                </a:extLst>
              </a:tr>
              <a:tr h="110488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психотерапевт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81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962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26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75" y="115743"/>
            <a:ext cx="11919626" cy="6601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социальной поддержки специалистов: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375" y="872836"/>
            <a:ext cx="11770468" cy="5985164"/>
          </a:xfrm>
        </p:spPr>
        <p:txBody>
          <a:bodyPr anchor="ctr">
            <a:no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 муниципальное  жилье (квартира) по договору социального  найма;</a:t>
            </a: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отпуск за работу во вредных условиях труда;</a:t>
            </a: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расходов  на оплату  стоимости проезда   к месту использования  отпуска и обратно  (до границы  РФ) 1 раз в 2 года;</a:t>
            </a: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и компенсации расходов, связанных с переездом  на работу в г. Усть-Илимск;</a:t>
            </a: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наемного жилья первые 3 месяца в соответствии с коллективным договором;</a:t>
            </a:r>
          </a:p>
        </p:txBody>
      </p:sp>
    </p:spTree>
    <p:extLst>
      <p:ext uri="{BB962C8B-B14F-4D97-AF65-F5344CB8AC3E}">
        <p14:creationId xmlns:p14="http://schemas.microsoft.com/office/powerpoint/2010/main" val="913971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43" y="942110"/>
            <a:ext cx="11789923" cy="5478146"/>
          </a:xfrm>
        </p:spPr>
        <p:txBody>
          <a:bodyPr>
            <a:normAutofit/>
          </a:bodyPr>
          <a:lstStyle/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коэффициент к заработной плате  - в размере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работающим в районах, приравненных к крайнему северу,  выплачивается процентная надбавка  к заработной плате  - максимальный размер 50%;</a:t>
            </a: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листков временной нетрудоспособности;</a:t>
            </a: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материальной помощи 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коллективным договором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(юбилейные даты, рождение ребенка, смерть близких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261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161" y="689878"/>
            <a:ext cx="7919831" cy="53362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87582" y="58099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http://www.iopnd.ru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7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885" y="1604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организации, подведомственные министерству здравоохранения Иркутской области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профилю «психиатрия и «наркология»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274815"/>
              </p:ext>
            </p:extLst>
          </p:nvPr>
        </p:nvGraphicFramePr>
        <p:xfrm>
          <a:off x="814885" y="1485972"/>
          <a:ext cx="10693176" cy="5150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891">
                  <a:extLst>
                    <a:ext uri="{9D8B030D-6E8A-4147-A177-3AD203B41FA5}">
                      <a16:colId xmlns:a16="http://schemas.microsoft.com/office/drawing/2014/main" val="1300916478"/>
                    </a:ext>
                  </a:extLst>
                </a:gridCol>
                <a:gridCol w="2491285">
                  <a:extLst>
                    <a:ext uri="{9D8B030D-6E8A-4147-A177-3AD203B41FA5}">
                      <a16:colId xmlns:a16="http://schemas.microsoft.com/office/drawing/2014/main" val="2621992582"/>
                    </a:ext>
                  </a:extLst>
                </a:gridCol>
              </a:tblGrid>
              <a:tr h="53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медицинской организации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сайт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75974"/>
                  </a:ext>
                </a:extLst>
              </a:tr>
              <a:tr h="785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ОГБУЗ «Иркутский областной психоневрологический диспансер» (в т.ч. отделение ИОПНД в п. Усть-Ордынский)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iopnd.ru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0505630"/>
                  </a:ext>
                </a:extLst>
              </a:tr>
              <a:tr h="392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ОГБУЗ «Ангарская областная психиатрическая больница»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maopb.ru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248384"/>
                  </a:ext>
                </a:extLst>
              </a:tr>
              <a:tr h="392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ОГБУЗ «Братский областной психоневрологический диспансер»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bropnd.ru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536881"/>
                  </a:ext>
                </a:extLst>
              </a:tr>
              <a:tr h="3928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ОГБУЗ «Тулунский областной психоневрологический диспансер»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tulun-opnd.ru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022311"/>
                  </a:ext>
                </a:extLst>
              </a:tr>
              <a:tr h="53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ОГБУЗ «Усть-Илимский областной психоневрологический диспансер»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uiopnd.ru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562247"/>
                  </a:ext>
                </a:extLst>
              </a:tr>
              <a:tr h="53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ОГБУЗ «Усольская областная психоневрологическая больница»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usoliepb.ru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231997"/>
                  </a:ext>
                </a:extLst>
              </a:tr>
              <a:tr h="53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ОГБУЗ «Черемховская областная психиатрическая больница»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ch-opb.ru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685831"/>
                  </a:ext>
                </a:extLst>
              </a:tr>
              <a:tr h="53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ОГКУЗ «Иркутская областная клиническая психиатрическая больница № 1»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iokpb1.ru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559997"/>
                  </a:ext>
                </a:extLst>
              </a:tr>
              <a:tr h="53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ОГКУЗ «Иркутская областная психиатрическая больница № 2»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iopb2.ru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95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64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465" y="365125"/>
            <a:ext cx="11120335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ОГБУЗ «Иркутский областной психоневрологический диспансер»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465" y="1825625"/>
            <a:ext cx="11692646" cy="4351338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врач: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Алехин Игорь Николаевич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664022, г. Иркутск, пер. Сударева, д.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(3952) 24-32-02, факс (3952) 500-773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info@iopnd.ru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 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www.iopnd.ru</a:t>
            </a:r>
          </a:p>
        </p:txBody>
      </p:sp>
    </p:spTree>
    <p:extLst>
      <p:ext uri="{BB962C8B-B14F-4D97-AF65-F5344CB8AC3E}">
        <p14:creationId xmlns:p14="http://schemas.microsoft.com/office/powerpoint/2010/main" val="195115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669926"/>
            <a:ext cx="10515600" cy="4673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016047"/>
              </p:ext>
            </p:extLst>
          </p:nvPr>
        </p:nvGraphicFramePr>
        <p:xfrm>
          <a:off x="409336" y="1701008"/>
          <a:ext cx="11373327" cy="4227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959">
                  <a:extLst>
                    <a:ext uri="{9D8B030D-6E8A-4147-A177-3AD203B41FA5}">
                      <a16:colId xmlns:a16="http://schemas.microsoft.com/office/drawing/2014/main" val="816653677"/>
                    </a:ext>
                  </a:extLst>
                </a:gridCol>
                <a:gridCol w="4923460">
                  <a:extLst>
                    <a:ext uri="{9D8B030D-6E8A-4147-A177-3AD203B41FA5}">
                      <a16:colId xmlns:a16="http://schemas.microsoft.com/office/drawing/2014/main" val="1434161061"/>
                    </a:ext>
                  </a:extLst>
                </a:gridCol>
                <a:gridCol w="2973908">
                  <a:extLst>
                    <a:ext uri="{9D8B030D-6E8A-4147-A177-3AD203B41FA5}">
                      <a16:colId xmlns:a16="http://schemas.microsoft.com/office/drawing/2014/main" val="827223339"/>
                    </a:ext>
                  </a:extLst>
                </a:gridCol>
              </a:tblGrid>
              <a:tr h="51273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2447"/>
                  </a:ext>
                </a:extLst>
              </a:tr>
              <a:tr h="1175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главного врача по психиатрии</a:t>
                      </a:r>
                    </a:p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Ворсина Ольга Петровна</a:t>
                      </a:r>
                    </a:p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3952-24-37-85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891997"/>
                  </a:ext>
                </a:extLst>
              </a:tr>
              <a:tr h="1175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главного врача по наркологии</a:t>
                      </a:r>
                    </a:p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Тарбеева Эльвира Александровна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3952-24-22-91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99384"/>
                  </a:ext>
                </a:extLst>
              </a:tr>
              <a:tr h="1337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 кадров</a:t>
                      </a:r>
                    </a:p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Макарова Инна Юрьевна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3952- 24-32-02</a:t>
                      </a:r>
                    </a:p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962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82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вакансии: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5314"/>
              </p:ext>
            </p:extLst>
          </p:nvPr>
        </p:nvGraphicFramePr>
        <p:xfrm>
          <a:off x="486384" y="1825623"/>
          <a:ext cx="10867416" cy="4137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007">
                  <a:extLst>
                    <a:ext uri="{9D8B030D-6E8A-4147-A177-3AD203B41FA5}">
                      <a16:colId xmlns:a16="http://schemas.microsoft.com/office/drawing/2014/main" val="816653677"/>
                    </a:ext>
                  </a:extLst>
                </a:gridCol>
                <a:gridCol w="2458937">
                  <a:extLst>
                    <a:ext uri="{9D8B030D-6E8A-4147-A177-3AD203B41FA5}">
                      <a16:colId xmlns:a16="http://schemas.microsoft.com/office/drawing/2014/main" val="1434161061"/>
                    </a:ext>
                  </a:extLst>
                </a:gridCol>
                <a:gridCol w="3622472">
                  <a:extLst>
                    <a:ext uri="{9D8B030D-6E8A-4147-A177-3AD203B41FA5}">
                      <a16:colId xmlns:a16="http://schemas.microsoft.com/office/drawing/2014/main" val="827223339"/>
                    </a:ext>
                  </a:extLst>
                </a:gridCol>
              </a:tblGrid>
              <a:tr h="6719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К-во вакантных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врача-специалиста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2447"/>
                  </a:ext>
                </a:extLst>
              </a:tr>
              <a:tr h="11048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психиатр-нарколог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50 000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891997"/>
                  </a:ext>
                </a:extLst>
              </a:tr>
              <a:tr h="11048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сихиатр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50 000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99384"/>
                  </a:ext>
                </a:extLst>
              </a:tr>
              <a:tr h="11048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удебно-психиатрический эксперт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60 000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962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84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010" y="0"/>
            <a:ext cx="11751012" cy="6462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социальной поддержки специалистов: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010" y="540327"/>
            <a:ext cx="11751012" cy="631767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стимулирующая выплата «молодым» специалистам к заработной плате 5 000 рублей;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содержанию детей в дошкольных учреждениях в размере 50 %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затрат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части расходов 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жилья;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сокращенная продолжительность рабочего времени;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работающим в районах, приравненных к крайнему северу,  выплачивается процентная надбавка  к заработной плате  - максимальный размер 30%;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листков временной нетрудоспособности;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отпуск за работу во вредных условиях труда;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не реже одного раза в 5 лет в течение трудовой деятельности;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материальной помощи  в соответствии с коллективным договором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73" y="365125"/>
            <a:ext cx="11712103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ОГБУЗ «Черемховская областная психиатрическая больница»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373" y="1825625"/>
            <a:ext cx="11712103" cy="4351338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главного врача: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Ступина Ирина Владимировна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665415, г. Черемхово, ул. Чехова, 25.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 (39546) 5-31-25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Факс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 (39546)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5-30-96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ch_opb@bk.ru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 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ch-opb.ru</a:t>
            </a:r>
            <a:endParaRPr lang="ru-RU" dirty="0">
              <a:solidFill>
                <a:srgbClr val="99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743" y="545235"/>
            <a:ext cx="10515600" cy="4673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457221"/>
              </p:ext>
            </p:extLst>
          </p:nvPr>
        </p:nvGraphicFramePr>
        <p:xfrm>
          <a:off x="627590" y="1634835"/>
          <a:ext cx="11195905" cy="3823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735">
                  <a:extLst>
                    <a:ext uri="{9D8B030D-6E8A-4147-A177-3AD203B41FA5}">
                      <a16:colId xmlns:a16="http://schemas.microsoft.com/office/drawing/2014/main" val="816653677"/>
                    </a:ext>
                  </a:extLst>
                </a:gridCol>
                <a:gridCol w="4846655">
                  <a:extLst>
                    <a:ext uri="{9D8B030D-6E8A-4147-A177-3AD203B41FA5}">
                      <a16:colId xmlns:a16="http://schemas.microsoft.com/office/drawing/2014/main" val="1434161061"/>
                    </a:ext>
                  </a:extLst>
                </a:gridCol>
                <a:gridCol w="2927515">
                  <a:extLst>
                    <a:ext uri="{9D8B030D-6E8A-4147-A177-3AD203B41FA5}">
                      <a16:colId xmlns:a16="http://schemas.microsoft.com/office/drawing/2014/main" val="827223339"/>
                    </a:ext>
                  </a:extLst>
                </a:gridCol>
              </a:tblGrid>
              <a:tr h="727004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2447"/>
                  </a:ext>
                </a:extLst>
              </a:tr>
              <a:tr h="18778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диспансерным отделением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Кортяков Сергей Анатольевич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395246-5-30-96 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99384"/>
                  </a:ext>
                </a:extLst>
              </a:tr>
              <a:tr h="1219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 кадров</a:t>
                      </a:r>
                    </a:p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Ермолаева Вера Александровна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39546-5-31-25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962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6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вакансии: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56470"/>
              </p:ext>
            </p:extLst>
          </p:nvPr>
        </p:nvGraphicFramePr>
        <p:xfrm>
          <a:off x="486384" y="1856508"/>
          <a:ext cx="10867416" cy="365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125">
                  <a:extLst>
                    <a:ext uri="{9D8B030D-6E8A-4147-A177-3AD203B41FA5}">
                      <a16:colId xmlns:a16="http://schemas.microsoft.com/office/drawing/2014/main" val="816653677"/>
                    </a:ext>
                  </a:extLst>
                </a:gridCol>
                <a:gridCol w="2826819">
                  <a:extLst>
                    <a:ext uri="{9D8B030D-6E8A-4147-A177-3AD203B41FA5}">
                      <a16:colId xmlns:a16="http://schemas.microsoft.com/office/drawing/2014/main" val="1434161061"/>
                    </a:ext>
                  </a:extLst>
                </a:gridCol>
                <a:gridCol w="3622472">
                  <a:extLst>
                    <a:ext uri="{9D8B030D-6E8A-4147-A177-3AD203B41FA5}">
                      <a16:colId xmlns:a16="http://schemas.microsoft.com/office/drawing/2014/main" val="827223339"/>
                    </a:ext>
                  </a:extLst>
                </a:gridCol>
              </a:tblGrid>
              <a:tr h="12192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К-во вакантных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врача-специалиста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2447"/>
                  </a:ext>
                </a:extLst>
              </a:tr>
              <a:tr h="12192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психиатр-нарколог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40 000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891997"/>
                  </a:ext>
                </a:extLst>
              </a:tr>
              <a:tr h="12192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сихиатр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40 000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9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42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770</Words>
  <Application>Microsoft Office PowerPoint</Application>
  <PresentationFormat>Широкоэкранный</PresentationFormat>
  <Paragraphs>164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Специализированные медицинские организации, подведомственные министерству здравоохранения Иркутской области  по профилю «психиатрия и «наркология»</vt:lpstr>
      <vt:lpstr>медицинские организации, подведомственные министерству здравоохранения Иркутской области  по профилю «психиатрия и «наркология»</vt:lpstr>
      <vt:lpstr>ОГБУЗ «Иркутский областной психоневрологический диспансер»</vt:lpstr>
      <vt:lpstr>Контакты:</vt:lpstr>
      <vt:lpstr>Предлагаемые вакансии:</vt:lpstr>
      <vt:lpstr>Меры социальной поддержки специалистов:</vt:lpstr>
      <vt:lpstr>ОГБУЗ «Черемховская областная психиатрическая больница»</vt:lpstr>
      <vt:lpstr>Контакты:</vt:lpstr>
      <vt:lpstr>Предлагаемые вакансии:</vt:lpstr>
      <vt:lpstr>Меры социальной поддержки специалистов:</vt:lpstr>
      <vt:lpstr>ОГБУЗ «Усть-Илимский психоневрологический диспансер»</vt:lpstr>
      <vt:lpstr>Контакты:</vt:lpstr>
      <vt:lpstr>Предлагаемые вакансии:</vt:lpstr>
      <vt:lpstr>Меры социальной поддержки специалистов: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Межрегиональное ежегодное мероприятие  «ЯРМАРКА ВАКАНСИЙ 14 декабря 2018 года г. Чита</dc:title>
  <dc:creator>Юлия Ивашина</dc:creator>
  <cp:lastModifiedBy>Юлия Ивашина</cp:lastModifiedBy>
  <cp:revision>52</cp:revision>
  <cp:lastPrinted>2018-12-07T02:15:23Z</cp:lastPrinted>
  <dcterms:created xsi:type="dcterms:W3CDTF">2018-12-03T04:00:50Z</dcterms:created>
  <dcterms:modified xsi:type="dcterms:W3CDTF">2018-12-07T05:14:21Z</dcterms:modified>
</cp:coreProperties>
</file>